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57" r:id="rId6"/>
    <p:sldId id="291" r:id="rId7"/>
    <p:sldId id="296" r:id="rId8"/>
    <p:sldId id="301" r:id="rId9"/>
    <p:sldId id="302" r:id="rId10"/>
    <p:sldId id="297" r:id="rId11"/>
    <p:sldId id="299" r:id="rId12"/>
    <p:sldId id="306" r:id="rId13"/>
    <p:sldId id="298" r:id="rId14"/>
    <p:sldId id="303" r:id="rId15"/>
    <p:sldId id="304" r:id="rId16"/>
    <p:sldId id="305"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655" autoAdjust="0"/>
  </p:normalViewPr>
  <p:slideViewPr>
    <p:cSldViewPr snapToGrid="0">
      <p:cViewPr varScale="1">
        <p:scale>
          <a:sx n="75" d="100"/>
          <a:sy n="75" d="100"/>
        </p:scale>
        <p:origin x="974" y="48"/>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ohyar Pooladvand" userId="f1908af5-bfef-4715-8425-d4a1a205a489" providerId="ADAL" clId="{60AA8322-E199-4116-99AC-FE0D067BBA82}"/>
    <pc:docChg chg="delSld">
      <pc:chgData name="Koohyar Pooladvand" userId="f1908af5-bfef-4715-8425-d4a1a205a489" providerId="ADAL" clId="{60AA8322-E199-4116-99AC-FE0D067BBA82}" dt="2024-03-20T03:20:36.831" v="0" actId="47"/>
      <pc:docMkLst>
        <pc:docMk/>
      </pc:docMkLst>
      <pc:sldChg chg="del">
        <pc:chgData name="Koohyar Pooladvand" userId="f1908af5-bfef-4715-8425-d4a1a205a489" providerId="ADAL" clId="{60AA8322-E199-4116-99AC-FE0D067BBA82}" dt="2024-03-20T03:20:36.831" v="0" actId="47"/>
        <pc:sldMkLst>
          <pc:docMk/>
          <pc:sldMk cId="1474011028" sldId="286"/>
        </pc:sldMkLst>
      </pc:sldChg>
      <pc:sldChg chg="del">
        <pc:chgData name="Koohyar Pooladvand" userId="f1908af5-bfef-4715-8425-d4a1a205a489" providerId="ADAL" clId="{60AA8322-E199-4116-99AC-FE0D067BBA82}" dt="2024-03-20T03:20:36.831" v="0" actId="47"/>
        <pc:sldMkLst>
          <pc:docMk/>
          <pc:sldMk cId="3624765615" sldId="292"/>
        </pc:sldMkLst>
      </pc:sldChg>
      <pc:sldChg chg="del">
        <pc:chgData name="Koohyar Pooladvand" userId="f1908af5-bfef-4715-8425-d4a1a205a489" providerId="ADAL" clId="{60AA8322-E199-4116-99AC-FE0D067BBA82}" dt="2024-03-20T03:20:36.831" v="0" actId="47"/>
        <pc:sldMkLst>
          <pc:docMk/>
          <pc:sldMk cId="3990571204" sldId="293"/>
        </pc:sldMkLst>
      </pc:sldChg>
      <pc:sldChg chg="del">
        <pc:chgData name="Koohyar Pooladvand" userId="f1908af5-bfef-4715-8425-d4a1a205a489" providerId="ADAL" clId="{60AA8322-E199-4116-99AC-FE0D067BBA82}" dt="2024-03-20T03:20:36.831" v="0" actId="47"/>
        <pc:sldMkLst>
          <pc:docMk/>
          <pc:sldMk cId="658371510" sldId="294"/>
        </pc:sldMkLst>
      </pc:sldChg>
      <pc:sldChg chg="del">
        <pc:chgData name="Koohyar Pooladvand" userId="f1908af5-bfef-4715-8425-d4a1a205a489" providerId="ADAL" clId="{60AA8322-E199-4116-99AC-FE0D067BBA82}" dt="2024-03-20T03:20:36.831" v="0" actId="47"/>
        <pc:sldMkLst>
          <pc:docMk/>
          <pc:sldMk cId="512120919" sldId="295"/>
        </pc:sldMkLst>
      </pc:sldChg>
      <pc:sldChg chg="del">
        <pc:chgData name="Koohyar Pooladvand" userId="f1908af5-bfef-4715-8425-d4a1a205a489" providerId="ADAL" clId="{60AA8322-E199-4116-99AC-FE0D067BBA82}" dt="2024-03-20T03:20:36.831" v="0" actId="47"/>
        <pc:sldMkLst>
          <pc:docMk/>
          <pc:sldMk cId="1528139393" sldId="30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3/19/2024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3/19/2024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sn.com/en-us/news/politics/super-tuesday-exit-polls-and-analysis-for-the-2024-primaries/ar-BB1jo1pp"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pewresearch.org/short-reads/2020/12/14/key-findings-about-voter-engagement-in-the-2020-election/" TargetMode="External"/><Relationship Id="rId4" Type="http://schemas.openxmlformats.org/officeDocument/2006/relationships/hyperlink" Target="https://circle.tufts.edu/latest-research/super-tuesday-youth-turnout-low-north-carolina-virginia-and-california"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we chose this topic, what question we wanted to answer, what we expected to get done, and why it is important (hypothesis and goals) </a:t>
            </a:r>
          </a:p>
          <a:p>
            <a:endParaRPr lang="en-US" dirty="0"/>
          </a:p>
          <a:p>
            <a:pPr algn="l"/>
            <a:r>
              <a:rPr lang="en-US" b="0" i="0" dirty="0">
                <a:solidFill>
                  <a:srgbClr val="FFFFFF"/>
                </a:solidFill>
                <a:effectLst/>
                <a:latin typeface="SegoeUIVariable"/>
              </a:rPr>
              <a:t>Your data science project on Super Tuesday is a fascinating choice! Here are some recommendations and help for answering your questions:</a:t>
            </a:r>
          </a:p>
          <a:p>
            <a:pPr algn="l">
              <a:buFont typeface="Arial" panose="020B0604020202020204" pitchFamily="34" charset="0"/>
              <a:buChar char="•"/>
            </a:pPr>
            <a:r>
              <a:rPr lang="en-US" b="1" i="0" dirty="0">
                <a:solidFill>
                  <a:srgbClr val="FFFFFF"/>
                </a:solidFill>
                <a:effectLst/>
                <a:latin typeface="SegoeUIVariable"/>
              </a:rPr>
              <a:t>Topic Choice</a:t>
            </a:r>
            <a:r>
              <a:rPr lang="en-US" b="0" i="0" dirty="0">
                <a:solidFill>
                  <a:srgbClr val="FFFFFF"/>
                </a:solidFill>
                <a:effectLst/>
                <a:latin typeface="SegoeUIVariable"/>
              </a:rPr>
              <a:t>: Super Tuesday is a key event in the U.S. political process, offering rich data for analysis. It reflects voter behavior and the effectiveness of political campaigns, making it a valuable study subject.</a:t>
            </a:r>
          </a:p>
          <a:p>
            <a:pPr algn="l">
              <a:buFont typeface="Arial" panose="020B0604020202020204" pitchFamily="34" charset="0"/>
              <a:buChar char="•"/>
            </a:pPr>
            <a:r>
              <a:rPr lang="en-US" b="1" i="0" dirty="0">
                <a:solidFill>
                  <a:srgbClr val="FFFFFF"/>
                </a:solidFill>
                <a:effectLst/>
                <a:latin typeface="SegoeUIVariable"/>
              </a:rPr>
              <a:t>Key Questions</a:t>
            </a:r>
            <a:r>
              <a:rPr lang="en-US" b="0" i="0" dirty="0">
                <a:solidFill>
                  <a:srgbClr val="FFFFFF"/>
                </a:solidFill>
                <a:effectLst/>
                <a:latin typeface="SegoeUIVariable"/>
              </a:rPr>
              <a:t>: You might explore which factors influence voter turnout, how demographics affect voting patterns, or the impact of media coverage on election results.</a:t>
            </a:r>
          </a:p>
          <a:p>
            <a:pPr algn="l">
              <a:buFont typeface="Arial" panose="020B0604020202020204" pitchFamily="34" charset="0"/>
              <a:buChar char="•"/>
            </a:pPr>
            <a:r>
              <a:rPr lang="en-US" b="1" i="0" dirty="0">
                <a:solidFill>
                  <a:srgbClr val="FFFFFF"/>
                </a:solidFill>
                <a:effectLst/>
                <a:latin typeface="SegoeUIVariable"/>
              </a:rPr>
              <a:t>Expected Outcomes</a:t>
            </a:r>
            <a:r>
              <a:rPr lang="en-US" b="0" i="0" dirty="0">
                <a:solidFill>
                  <a:srgbClr val="FFFFFF"/>
                </a:solidFill>
                <a:effectLst/>
                <a:latin typeface="SegoeUIVariable"/>
              </a:rPr>
              <a:t>: Your team could aim to create predictive models, analyze voter sentiment, or identify key indicators of electoral success.</a:t>
            </a:r>
          </a:p>
          <a:p>
            <a:pPr algn="l">
              <a:buFont typeface="Arial" panose="020B0604020202020204" pitchFamily="34" charset="0"/>
              <a:buChar char="•"/>
            </a:pPr>
            <a:r>
              <a:rPr lang="en-US" b="1" i="0" dirty="0">
                <a:solidFill>
                  <a:srgbClr val="FFFFFF"/>
                </a:solidFill>
                <a:effectLst/>
                <a:latin typeface="SegoeUIVariable"/>
              </a:rPr>
              <a:t>Importance</a:t>
            </a:r>
            <a:r>
              <a:rPr lang="en-US" b="0" i="0" dirty="0">
                <a:solidFill>
                  <a:srgbClr val="FFFFFF"/>
                </a:solidFill>
                <a:effectLst/>
                <a:latin typeface="SegoeUIVariable"/>
              </a:rPr>
              <a:t>: Understanding these elements can provide insights into democratic processes and inform future political strategies. Your hypothesis might focus on the predictive power of certain variables, with goals to enhance the accuracy of election forecasting.</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3993144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Super Tuesday exit polls and analysis for the 2024 primaries (msn.com)</a:t>
            </a:r>
            <a:r>
              <a:rPr lang="en-US" dirty="0"/>
              <a:t> </a:t>
            </a:r>
          </a:p>
          <a:p>
            <a:r>
              <a:rPr lang="en-US" dirty="0">
                <a:hlinkClick r:id="rId4"/>
              </a:rPr>
              <a:t>Super Tuesday: Youth Turnout Low in North Carolina, Virginia, and California | CIRCLE (tufts.edu)</a:t>
            </a:r>
            <a:endParaRPr lang="en-US" dirty="0"/>
          </a:p>
          <a:p>
            <a:r>
              <a:rPr lang="en-US" dirty="0">
                <a:hlinkClick r:id="rId5"/>
              </a:rPr>
              <a:t>Key findings about voter engagement in the 2020 election | Pew Research Center</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1442687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Appears to enthusiasm in current republicans, but some in the margin of error can be flipped back </a:t>
            </a:r>
          </a:p>
          <a:p>
            <a:r>
              <a:rPr lang="en-US" dirty="0"/>
              <a:t>Majority of voter </a:t>
            </a:r>
            <a:r>
              <a:rPr lang="en-US" dirty="0" err="1"/>
              <a:t>didn</a:t>
            </a:r>
            <a:r>
              <a:rPr lang="en-US" dirty="0"/>
              <a:t> </a:t>
            </a:r>
            <a:r>
              <a:rPr lang="en-US" dirty="0" err="1"/>
              <a:t>ot</a:t>
            </a:r>
            <a:r>
              <a:rPr lang="en-US" dirty="0"/>
              <a:t> came out yet, only third </a:t>
            </a:r>
            <a:r>
              <a:rPr lang="en-US" dirty="0" err="1"/>
              <a:t>elecyt</a:t>
            </a:r>
            <a:r>
              <a:rPr lang="en-US" dirty="0"/>
              <a:t> the </a:t>
            </a:r>
            <a:r>
              <a:rPr lang="en-US" dirty="0" err="1"/>
              <a:t>presudemt</a:t>
            </a:r>
            <a:r>
              <a:rPr lang="en-US" dirty="0"/>
              <a:t> </a:t>
            </a:r>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3395246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state of California even if it is Democratic, there were a lot of enthusiasm in the Republican, not unprecedented of the state, and Vermont or Massachusetts </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192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286806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our take from he project, what would we do differently, what we did well, and what we have learned </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852773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702683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dirty="0"/>
              <a:t>Click icon to add table</a:t>
            </a:r>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dirty="0"/>
              <a:t>Click icon to add table</a:t>
            </a:r>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A1C7-C47B-D617-F65A-2172692DBCBE}"/>
              </a:ext>
            </a:extLst>
          </p:cNvPr>
          <p:cNvSpPr>
            <a:spLocks noGrp="1"/>
          </p:cNvSpPr>
          <p:nvPr>
            <p:ph type="title"/>
          </p:nvPr>
        </p:nvSpPr>
        <p:spPr>
          <a:xfrm>
            <a:off x="838200" y="365125"/>
            <a:ext cx="10515600" cy="641639"/>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18546D9-C06A-A070-E1F2-E149A130FDCC}"/>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0DD84BE-2215-0F9D-96CB-B5E8CF2CC7D6}"/>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65ACB7BC-B801-FD31-8FA6-8B5E446A67F9}"/>
              </a:ext>
            </a:extLst>
          </p:cNvPr>
          <p:cNvSpPr>
            <a:spLocks noGrp="1"/>
          </p:cNvSpPr>
          <p:nvPr>
            <p:ph type="sldNum" sz="quarter" idx="12"/>
          </p:nvPr>
        </p:nvSpPr>
        <p:spPr/>
        <p:txBody>
          <a:bodyPr/>
          <a:lstStyle/>
          <a:p>
            <a:fld id="{A49DFD55-3C28-40EF-9E31-A92D2E4017FF}" type="slidenum">
              <a:rPr lang="en-US" smtClean="0"/>
              <a:t>‹#›</a:t>
            </a:fld>
            <a:endParaRPr lang="en-US" dirty="0"/>
          </a:p>
        </p:txBody>
      </p:sp>
      <p:sp>
        <p:nvSpPr>
          <p:cNvPr id="7" name="Text Placeholder 6">
            <a:extLst>
              <a:ext uri="{FF2B5EF4-FFF2-40B4-BE49-F238E27FC236}">
                <a16:creationId xmlns:a16="http://schemas.microsoft.com/office/drawing/2014/main" id="{EE0FEBEF-437B-BE87-0A80-1938B0EF2C0C}"/>
              </a:ext>
            </a:extLst>
          </p:cNvPr>
          <p:cNvSpPr>
            <a:spLocks noGrp="1"/>
          </p:cNvSpPr>
          <p:nvPr>
            <p:ph type="body" sz="quarter" idx="13"/>
          </p:nvPr>
        </p:nvSpPr>
        <p:spPr>
          <a:xfrm>
            <a:off x="838201" y="1930400"/>
            <a:ext cx="6486236" cy="4303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able Placeholder 8">
            <a:extLst>
              <a:ext uri="{FF2B5EF4-FFF2-40B4-BE49-F238E27FC236}">
                <a16:creationId xmlns:a16="http://schemas.microsoft.com/office/drawing/2014/main" id="{5865C7B4-5DAA-C7DA-D840-62C6FC15A68D}"/>
              </a:ext>
            </a:extLst>
          </p:cNvPr>
          <p:cNvSpPr>
            <a:spLocks noGrp="1"/>
          </p:cNvSpPr>
          <p:nvPr>
            <p:ph type="tbl" sz="quarter" idx="14"/>
          </p:nvPr>
        </p:nvSpPr>
        <p:spPr>
          <a:xfrm>
            <a:off x="7472363" y="2032000"/>
            <a:ext cx="4119562" cy="3989388"/>
          </a:xfrm>
        </p:spPr>
        <p:txBody>
          <a:bodyPr/>
          <a:lstStyle/>
          <a:p>
            <a:endParaRPr lang="en-US" dirty="0"/>
          </a:p>
        </p:txBody>
      </p:sp>
      <p:sp>
        <p:nvSpPr>
          <p:cNvPr id="10" name="Title 1">
            <a:extLst>
              <a:ext uri="{FF2B5EF4-FFF2-40B4-BE49-F238E27FC236}">
                <a16:creationId xmlns:a16="http://schemas.microsoft.com/office/drawing/2014/main" id="{059B98D5-B867-0EA8-CB2A-9DB27681D2A5}"/>
              </a:ext>
            </a:extLst>
          </p:cNvPr>
          <p:cNvSpPr txBox="1">
            <a:spLocks/>
          </p:cNvSpPr>
          <p:nvPr userDrawn="1"/>
        </p:nvSpPr>
        <p:spPr>
          <a:xfrm>
            <a:off x="925945" y="1096963"/>
            <a:ext cx="10515600" cy="6416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US" sz="2800" dirty="0"/>
              <a:t>subtitle</a:t>
            </a:r>
          </a:p>
        </p:txBody>
      </p:sp>
    </p:spTree>
    <p:extLst>
      <p:ext uri="{BB962C8B-B14F-4D97-AF65-F5344CB8AC3E}">
        <p14:creationId xmlns:p14="http://schemas.microsoft.com/office/powerpoint/2010/main" val="1346721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A1C7-C47B-D617-F65A-2172692DBCBE}"/>
              </a:ext>
            </a:extLst>
          </p:cNvPr>
          <p:cNvSpPr>
            <a:spLocks noGrp="1"/>
          </p:cNvSpPr>
          <p:nvPr>
            <p:ph type="title"/>
          </p:nvPr>
        </p:nvSpPr>
        <p:spPr>
          <a:xfrm>
            <a:off x="838200" y="365125"/>
            <a:ext cx="10515600" cy="641639"/>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18546D9-C06A-A070-E1F2-E149A130FDCC}"/>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0DD84BE-2215-0F9D-96CB-B5E8CF2CC7D6}"/>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65ACB7BC-B801-FD31-8FA6-8B5E446A67F9}"/>
              </a:ext>
            </a:extLst>
          </p:cNvPr>
          <p:cNvSpPr>
            <a:spLocks noGrp="1"/>
          </p:cNvSpPr>
          <p:nvPr>
            <p:ph type="sldNum" sz="quarter" idx="12"/>
          </p:nvPr>
        </p:nvSpPr>
        <p:spPr/>
        <p:txBody>
          <a:bodyPr/>
          <a:lstStyle/>
          <a:p>
            <a:fld id="{A49DFD55-3C28-40EF-9E31-A92D2E4017FF}" type="slidenum">
              <a:rPr lang="en-US" smtClean="0"/>
              <a:t>‹#›</a:t>
            </a:fld>
            <a:endParaRPr lang="en-US" dirty="0"/>
          </a:p>
        </p:txBody>
      </p:sp>
      <p:sp>
        <p:nvSpPr>
          <p:cNvPr id="7" name="Text Placeholder 6">
            <a:extLst>
              <a:ext uri="{FF2B5EF4-FFF2-40B4-BE49-F238E27FC236}">
                <a16:creationId xmlns:a16="http://schemas.microsoft.com/office/drawing/2014/main" id="{EE0FEBEF-437B-BE87-0A80-1938B0EF2C0C}"/>
              </a:ext>
            </a:extLst>
          </p:cNvPr>
          <p:cNvSpPr>
            <a:spLocks noGrp="1"/>
          </p:cNvSpPr>
          <p:nvPr>
            <p:ph type="body" sz="quarter" idx="13"/>
          </p:nvPr>
        </p:nvSpPr>
        <p:spPr>
          <a:xfrm>
            <a:off x="838201" y="1930400"/>
            <a:ext cx="10603344" cy="4303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059B98D5-B867-0EA8-CB2A-9DB27681D2A5}"/>
              </a:ext>
            </a:extLst>
          </p:cNvPr>
          <p:cNvSpPr txBox="1">
            <a:spLocks/>
          </p:cNvSpPr>
          <p:nvPr userDrawn="1"/>
        </p:nvSpPr>
        <p:spPr>
          <a:xfrm>
            <a:off x="925945" y="1096963"/>
            <a:ext cx="10515600" cy="6416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US" sz="2800" dirty="0"/>
              <a:t>subtitle</a:t>
            </a:r>
          </a:p>
        </p:txBody>
      </p:sp>
    </p:spTree>
    <p:extLst>
      <p:ext uri="{BB962C8B-B14F-4D97-AF65-F5344CB8AC3E}">
        <p14:creationId xmlns:p14="http://schemas.microsoft.com/office/powerpoint/2010/main" val="4102534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dirty="0"/>
              <a:t>Click icon to add picture</a:t>
            </a:r>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dirty="0"/>
              <a:t>Click icon to add picture</a:t>
            </a:r>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75" r:id="rId13"/>
    <p:sldLayoutId id="2147483676" r:id="rId14"/>
    <p:sldLayoutId id="2147483665" r:id="rId15"/>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hyperlink" Target="https://worldpopulationreview.com/state-rankings/registered-voters-by-state" TargetMode="External"/><Relationship Id="rId3" Type="http://schemas.openxmlformats.org/officeDocument/2006/relationships/hyperlink" Target="https://rpubs.com/kohyarp/1163803" TargetMode="External"/><Relationship Id="rId7" Type="http://schemas.openxmlformats.org/officeDocument/2006/relationships/hyperlink" Target="https://ballotpedia.org/Super_Tuesday_primaries,_2024" TargetMode="External"/><Relationship Id="rId2" Type="http://schemas.openxmlformats.org/officeDocument/2006/relationships/hyperlink" Target="https://github.com/kohyarp/DATA607_Project3" TargetMode="External"/><Relationship Id="rId1" Type="http://schemas.openxmlformats.org/officeDocument/2006/relationships/slideLayout" Target="../slideLayouts/slideLayout12.xml"/><Relationship Id="rId6" Type="http://schemas.openxmlformats.org/officeDocument/2006/relationships/hyperlink" Target="https://escholarship.org/content/qt83s3p2t2/qt83s3p2t2_noSplash_5f3d629c82c3feb4af00babba1b97e8d.pdf" TargetMode="External"/><Relationship Id="rId5" Type="http://schemas.openxmlformats.org/officeDocument/2006/relationships/hyperlink" Target="https://time.com/6223871/midterms-voting-turnout-results/" TargetMode="External"/><Relationship Id="rId10" Type="http://schemas.openxmlformats.org/officeDocument/2006/relationships/hyperlink" Target="https://www.pewresearch.org/politics/2019/03/14/political-independents-who-they-are-what-they-think/" TargetMode="External"/><Relationship Id="rId4" Type="http://schemas.openxmlformats.org/officeDocument/2006/relationships/hyperlink" Target="https://electionlab.mit.edu/articles/voter-confidence-and-electoral-participation" TargetMode="External"/><Relationship Id="rId9" Type="http://schemas.openxmlformats.org/officeDocument/2006/relationships/hyperlink" Target="https://www.census.gov/newsroom/press-releases/2022/2020-presidential-election-voting-report.html"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5862320" y="3329790"/>
            <a:ext cx="5521369" cy="3200400"/>
          </a:xfrm>
        </p:spPr>
        <p:txBody>
          <a:bodyPr anchor="ctr"/>
          <a:lstStyle/>
          <a:p>
            <a:r>
              <a:rPr lang="en-US" dirty="0"/>
              <a:t>2024 Election – super Tuesday outcomes</a:t>
            </a:r>
            <a:br>
              <a:rPr lang="en-US" dirty="0"/>
            </a:br>
            <a:br>
              <a:rPr lang="en-US" dirty="0"/>
            </a:br>
            <a:r>
              <a:rPr lang="en-US" dirty="0"/>
              <a:t>“</a:t>
            </a:r>
            <a:r>
              <a:rPr lang="en-US" sz="2400" dirty="0">
                <a:highlight>
                  <a:srgbClr val="FFFF00"/>
                </a:highlight>
              </a:rPr>
              <a:t>story of an election: Super Tuesday version</a:t>
            </a:r>
            <a:r>
              <a:rPr lang="en-US" sz="2400" dirty="0"/>
              <a:t>”</a:t>
            </a:r>
            <a:br>
              <a:rPr lang="en-US" sz="2400" dirty="0"/>
            </a:br>
            <a:r>
              <a:rPr lang="en-US" sz="2400" dirty="0"/>
              <a:t>For : DATA607 – Project 3</a:t>
            </a:r>
            <a:br>
              <a:rPr lang="en-US" sz="2400" dirty="0"/>
            </a:br>
            <a:fld id="{C3EDA88D-555A-494C-8ABF-CA7B789E1929}" type="datetime4">
              <a:rPr lang="en-US" sz="2400" smtClean="0"/>
              <a:t>March 19, 2024</a:t>
            </a:fld>
            <a:endParaRPr lang="en-US"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AD1D-2EBA-8BFB-1D30-08F83C4770F5}"/>
              </a:ext>
            </a:extLst>
          </p:cNvPr>
          <p:cNvSpPr>
            <a:spLocks noGrp="1"/>
          </p:cNvSpPr>
          <p:nvPr>
            <p:ph type="title"/>
          </p:nvPr>
        </p:nvSpPr>
        <p:spPr/>
        <p:txBody>
          <a:bodyPr/>
          <a:lstStyle/>
          <a:p>
            <a:r>
              <a:rPr lang="en-US" dirty="0"/>
              <a:t>Voter Turnout – </a:t>
            </a:r>
            <a:r>
              <a:rPr lang="en-US"/>
              <a:t>What data says </a:t>
            </a:r>
            <a:r>
              <a:rPr lang="en-US" dirty="0"/>
              <a:t>about enthusiasm?</a:t>
            </a:r>
          </a:p>
        </p:txBody>
      </p:sp>
      <p:sp>
        <p:nvSpPr>
          <p:cNvPr id="3" name="Table Placeholder 2">
            <a:extLst>
              <a:ext uri="{FF2B5EF4-FFF2-40B4-BE49-F238E27FC236}">
                <a16:creationId xmlns:a16="http://schemas.microsoft.com/office/drawing/2014/main" id="{225A0B6E-D7D9-0FAF-8B25-6F1007F1E938}"/>
              </a:ext>
            </a:extLst>
          </p:cNvPr>
          <p:cNvSpPr>
            <a:spLocks noGrp="1"/>
          </p:cNvSpPr>
          <p:nvPr>
            <p:ph type="tbl" sz="quarter" idx="14"/>
          </p:nvPr>
        </p:nvSpPr>
        <p:spPr/>
        <p:txBody>
          <a:bodyPr/>
          <a:lstStyle/>
          <a:p>
            <a:endParaRPr lang="en-US"/>
          </a:p>
        </p:txBody>
      </p:sp>
      <p:sp>
        <p:nvSpPr>
          <p:cNvPr id="4" name="Slide Number Placeholder 3">
            <a:extLst>
              <a:ext uri="{FF2B5EF4-FFF2-40B4-BE49-F238E27FC236}">
                <a16:creationId xmlns:a16="http://schemas.microsoft.com/office/drawing/2014/main" id="{6F255CD2-EF60-D12F-9A10-D4D124F815E8}"/>
              </a:ext>
            </a:extLst>
          </p:cNvPr>
          <p:cNvSpPr>
            <a:spLocks noGrp="1"/>
          </p:cNvSpPr>
          <p:nvPr>
            <p:ph type="sldNum" sz="quarter" idx="12"/>
          </p:nvPr>
        </p:nvSpPr>
        <p:spPr/>
        <p:txBody>
          <a:bodyPr/>
          <a:lstStyle/>
          <a:p>
            <a:fld id="{A49DFD55-3C28-40EF-9E31-A92D2E4017FF}" type="slidenum">
              <a:rPr lang="en-US" smtClean="0"/>
              <a:pPr/>
              <a:t>10</a:t>
            </a:fld>
            <a:endParaRPr lang="en-US" dirty="0"/>
          </a:p>
        </p:txBody>
      </p:sp>
      <p:pic>
        <p:nvPicPr>
          <p:cNvPr id="6" name="Picture 5">
            <a:extLst>
              <a:ext uri="{FF2B5EF4-FFF2-40B4-BE49-F238E27FC236}">
                <a16:creationId xmlns:a16="http://schemas.microsoft.com/office/drawing/2014/main" id="{4B82FF7E-A438-A2F5-59C4-F4BFD335AE09}"/>
              </a:ext>
            </a:extLst>
          </p:cNvPr>
          <p:cNvPicPr>
            <a:picLocks noChangeAspect="1"/>
          </p:cNvPicPr>
          <p:nvPr/>
        </p:nvPicPr>
        <p:blipFill>
          <a:blip r:embed="rId3"/>
          <a:stretch>
            <a:fillRect/>
          </a:stretch>
        </p:blipFill>
        <p:spPr>
          <a:xfrm>
            <a:off x="441053" y="2268742"/>
            <a:ext cx="5378116" cy="3657600"/>
          </a:xfrm>
          <a:prstGeom prst="rect">
            <a:avLst/>
          </a:prstGeom>
        </p:spPr>
      </p:pic>
      <p:pic>
        <p:nvPicPr>
          <p:cNvPr id="8" name="Picture 7">
            <a:extLst>
              <a:ext uri="{FF2B5EF4-FFF2-40B4-BE49-F238E27FC236}">
                <a16:creationId xmlns:a16="http://schemas.microsoft.com/office/drawing/2014/main" id="{AA2C1339-238C-5C1B-9AC0-0AE8640F25CC}"/>
              </a:ext>
            </a:extLst>
          </p:cNvPr>
          <p:cNvPicPr>
            <a:picLocks noChangeAspect="1"/>
          </p:cNvPicPr>
          <p:nvPr/>
        </p:nvPicPr>
        <p:blipFill>
          <a:blip r:embed="rId4"/>
          <a:stretch>
            <a:fillRect/>
          </a:stretch>
        </p:blipFill>
        <p:spPr>
          <a:xfrm>
            <a:off x="6372833" y="2268742"/>
            <a:ext cx="5096656" cy="3657600"/>
          </a:xfrm>
          <a:prstGeom prst="rect">
            <a:avLst/>
          </a:prstGeom>
        </p:spPr>
      </p:pic>
    </p:spTree>
    <p:extLst>
      <p:ext uri="{BB962C8B-B14F-4D97-AF65-F5344CB8AC3E}">
        <p14:creationId xmlns:p14="http://schemas.microsoft.com/office/powerpoint/2010/main" val="1067727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a:xfrm>
            <a:off x="838200" y="353551"/>
            <a:ext cx="10515600" cy="522749"/>
          </a:xfrm>
        </p:spPr>
        <p:txBody>
          <a:bodyPr/>
          <a:lstStyle/>
          <a:p>
            <a:r>
              <a:rPr lang="en-US" dirty="0"/>
              <a:t>Results: What Can We infer based on Analyses?</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a:xfrm>
            <a:off x="845302" y="996956"/>
            <a:ext cx="10515600" cy="5724518"/>
          </a:xfrm>
        </p:spPr>
        <p:txBody>
          <a:bodyPr>
            <a:noAutofit/>
          </a:bodyPr>
          <a:lstStyle/>
          <a:p>
            <a:pPr marL="342900" marR="0" lvl="0" indent="-342900" algn="l">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Aptos" panose="020B0004020202020204" pitchFamily="34" charset="0"/>
                <a:cs typeface="Times New Roman" panose="02020603050405020304" pitchFamily="18" charset="0"/>
              </a:rPr>
              <a:t>Registered Republican turnout was 10% or higher than Democrat in most Super Tuesday States, except Massachusetts, California, and Vermont.  Utah had the lowest voter turnout of all the states, with less than 10% of the registered voters participating.</a:t>
            </a:r>
          </a:p>
          <a:p>
            <a:pPr marL="457200" marR="0" algn="l">
              <a:lnSpc>
                <a:spcPct val="107000"/>
              </a:lnSpc>
              <a:spcBef>
                <a:spcPts val="0"/>
              </a:spcBef>
              <a:spcAft>
                <a:spcPts val="0"/>
              </a:spcAft>
            </a:pPr>
            <a:r>
              <a:rPr lang="en-US" sz="1800" dirty="0">
                <a:effectLst/>
                <a:latin typeface="Calibri" panose="020F0502020204030204" pitchFamily="34" charset="0"/>
                <a:ea typeface="Aptos" panose="020B0004020202020204" pitchFamily="34" charset="0"/>
                <a:cs typeface="Times New Roman" panose="02020603050405020304" pitchFamily="18" charset="0"/>
              </a:rPr>
              <a:t> </a:t>
            </a:r>
          </a:p>
          <a:p>
            <a:pPr marL="342900" marR="0" lvl="0" indent="-342900" algn="l">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Aptos" panose="020B0004020202020204" pitchFamily="34" charset="0"/>
                <a:cs typeface="Times New Roman" panose="02020603050405020304" pitchFamily="18" charset="0"/>
              </a:rPr>
              <a:t>Voter participation on Super Tuesday was on average 26% of the total number of registered voters.  This indicates only a small portion of the voting public is selecting a candidate.</a:t>
            </a:r>
          </a:p>
          <a:p>
            <a:pPr marL="457200" marR="0" algn="l">
              <a:lnSpc>
                <a:spcPct val="107000"/>
              </a:lnSpc>
              <a:spcBef>
                <a:spcPts val="0"/>
              </a:spcBef>
              <a:spcAft>
                <a:spcPts val="0"/>
              </a:spcAft>
            </a:pPr>
            <a:r>
              <a:rPr lang="en-US" sz="1800" dirty="0">
                <a:effectLst/>
                <a:latin typeface="Calibri" panose="020F0502020204030204" pitchFamily="34" charset="0"/>
                <a:ea typeface="Aptos" panose="020B0004020202020204" pitchFamily="34" charset="0"/>
                <a:cs typeface="Times New Roman" panose="02020603050405020304" pitchFamily="18" charset="0"/>
              </a:rPr>
              <a:t> </a:t>
            </a:r>
          </a:p>
          <a:p>
            <a:pPr marL="342900" marR="0" lvl="0" indent="-342900" algn="l">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Aptos" panose="020B0004020202020204" pitchFamily="34" charset="0"/>
                <a:cs typeface="Times New Roman" panose="02020603050405020304" pitchFamily="18" charset="0"/>
              </a:rPr>
              <a:t>Voter participation on Super Tuesday was on average 18% of the total eligible population.  This indicates that an even smaller portion of the public is selecting a candidate.  The U.S. Census Bureau estimates that 154.6 million people voted in the last election, about 65% of the total eligible population that can vote (258.3 million) </a:t>
            </a:r>
          </a:p>
          <a:p>
            <a:pPr marL="457200" marR="0" algn="l">
              <a:lnSpc>
                <a:spcPct val="107000"/>
              </a:lnSpc>
              <a:spcBef>
                <a:spcPts val="0"/>
              </a:spcBef>
              <a:spcAft>
                <a:spcPts val="0"/>
              </a:spcAft>
            </a:pPr>
            <a:r>
              <a:rPr lang="en-US" sz="1800" dirty="0">
                <a:effectLst/>
                <a:latin typeface="Calibri" panose="020F0502020204030204" pitchFamily="34" charset="0"/>
                <a:ea typeface="Aptos" panose="020B0004020202020204" pitchFamily="34" charset="0"/>
                <a:cs typeface="Times New Roman" panose="02020603050405020304" pitchFamily="18" charset="0"/>
              </a:rPr>
              <a:t> </a:t>
            </a:r>
          </a:p>
          <a:p>
            <a:pPr marL="342900" marR="0" lvl="0" indent="-342900" algn="l">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Aptos" panose="020B0004020202020204" pitchFamily="34" charset="0"/>
                <a:cs typeface="Times New Roman" panose="02020603050405020304" pitchFamily="18" charset="0"/>
              </a:rPr>
              <a:t>Independent voters make up 30-40% of the registered voters and have not been analyzed in this project.  In the 2020 election, it was an almost even split with the Democratic candidate ahead slightly and within the margin of error.</a:t>
            </a:r>
          </a:p>
          <a:p>
            <a:pPr marL="457200" marR="0" algn="l">
              <a:lnSpc>
                <a:spcPct val="107000"/>
              </a:lnSpc>
              <a:spcBef>
                <a:spcPts val="0"/>
              </a:spcBef>
              <a:spcAft>
                <a:spcPts val="0"/>
              </a:spcAft>
            </a:pPr>
            <a:r>
              <a:rPr lang="en-US" sz="1800" dirty="0">
                <a:effectLst/>
                <a:latin typeface="Calibri" panose="020F0502020204030204" pitchFamily="34" charset="0"/>
                <a:ea typeface="Aptos" panose="020B0004020202020204" pitchFamily="34" charset="0"/>
                <a:cs typeface="Times New Roman" panose="02020603050405020304" pitchFamily="18" charset="0"/>
              </a:rPr>
              <a:t> </a:t>
            </a:r>
          </a:p>
          <a:p>
            <a:pPr marL="342900" marR="0" lvl="0" indent="-342900" algn="l">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Aptos" panose="020B0004020202020204" pitchFamily="34" charset="0"/>
                <a:cs typeface="Times New Roman" panose="02020603050405020304" pitchFamily="18" charset="0"/>
              </a:rPr>
              <a:t>While we may be looking at party-registered voting on Super Tuesday, the information does not provide a definitive answer as to how people will vote on election day, including that of the independent voters.  (i.e.-Nikki Haley voters going to Republican or Democratic candidate, or sitting out the election)</a:t>
            </a:r>
          </a:p>
          <a:p>
            <a:pPr algn="l"/>
            <a:endParaRPr lang="en-US" sz="1800"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3774330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Lessons learned</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p:txBody>
          <a:bodyPr/>
          <a:lstStyle/>
          <a:p>
            <a:pPr marL="342900" indent="-342900" algn="l">
              <a:buFont typeface="Arial" panose="020B0604020202020204" pitchFamily="34" charset="0"/>
              <a:buChar char="•"/>
            </a:pPr>
            <a:r>
              <a:rPr lang="en-US" b="1" u="sng" dirty="0"/>
              <a:t>Don’t get into politics!  </a:t>
            </a:r>
          </a:p>
          <a:p>
            <a:pPr algn="l"/>
            <a:endParaRPr lang="en-US" dirty="0"/>
          </a:p>
          <a:p>
            <a:pPr marL="342900" indent="-342900" algn="l">
              <a:buFont typeface="Arial" panose="020B0604020202020204" pitchFamily="34" charset="0"/>
              <a:buChar char="•"/>
            </a:pPr>
            <a:r>
              <a:rPr lang="en-US" dirty="0"/>
              <a:t>Working in a team requires planning and dedication, people have different interests and strengths, takes time to figure out who does what good.  </a:t>
            </a:r>
          </a:p>
          <a:p>
            <a:pPr algn="l"/>
            <a:endParaRPr lang="en-US" dirty="0"/>
          </a:p>
          <a:p>
            <a:pPr marL="342900" indent="-342900" algn="l">
              <a:buFont typeface="Arial" panose="020B0604020202020204" pitchFamily="34" charset="0"/>
              <a:buChar char="•"/>
            </a:pPr>
            <a:r>
              <a:rPr lang="en-US" dirty="0"/>
              <a:t>Have a plan, see what others do, and learn from it to plan your analyses</a:t>
            </a:r>
          </a:p>
          <a:p>
            <a:pPr algn="l"/>
            <a:endParaRPr lang="en-US" dirty="0"/>
          </a:p>
          <a:p>
            <a:pPr marL="342900" indent="-342900" algn="l">
              <a:buFont typeface="Arial" panose="020B0604020202020204" pitchFamily="34" charset="0"/>
              <a:buChar char="•"/>
            </a:pPr>
            <a:r>
              <a:rPr lang="en-US" dirty="0"/>
              <a:t>Good data is available but getting them and organizing them is difficult, and requires extra attention, and understanding of the structure of the data  </a:t>
            </a:r>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2276227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6A491F8-EC13-9FBC-3850-050BC00DD9AB}"/>
              </a:ext>
            </a:extLst>
          </p:cNvPr>
          <p:cNvSpPr>
            <a:spLocks noGrp="1"/>
          </p:cNvSpPr>
          <p:nvPr>
            <p:ph type="title"/>
          </p:nvPr>
        </p:nvSpPr>
        <p:spPr/>
        <p:txBody>
          <a:bodyPr/>
          <a:lstStyle/>
          <a:p>
            <a:r>
              <a:rPr lang="en-US" dirty="0"/>
              <a:t>Sources &amp; References</a:t>
            </a:r>
          </a:p>
        </p:txBody>
      </p:sp>
      <p:sp>
        <p:nvSpPr>
          <p:cNvPr id="9" name="Table Placeholder 8">
            <a:extLst>
              <a:ext uri="{FF2B5EF4-FFF2-40B4-BE49-F238E27FC236}">
                <a16:creationId xmlns:a16="http://schemas.microsoft.com/office/drawing/2014/main" id="{762074A8-3475-7DA6-6300-8D60D6CF1EA2}"/>
              </a:ext>
            </a:extLst>
          </p:cNvPr>
          <p:cNvSpPr>
            <a:spLocks noGrp="1"/>
          </p:cNvSpPr>
          <p:nvPr>
            <p:ph type="tbl" sz="quarter" idx="14"/>
          </p:nvPr>
        </p:nvSpPr>
        <p:spPr>
          <a:xfrm>
            <a:off x="504825" y="2111381"/>
            <a:ext cx="11429999" cy="3570963"/>
          </a:xfrm>
        </p:spPr>
        <p:txBody>
          <a:bodyPr>
            <a:normAutofit fontScale="92500" lnSpcReduction="20000"/>
          </a:bodyPr>
          <a:lstStyle/>
          <a:p>
            <a:pPr algn="l"/>
            <a:r>
              <a:rPr lang="en-US" dirty="0"/>
              <a:t>[1]: GitHub: </a:t>
            </a:r>
            <a:r>
              <a:rPr lang="en-US" dirty="0">
                <a:hlinkClick r:id="rId2"/>
              </a:rPr>
              <a:t>https://github.com/kohyarp/DATA607_Project3</a:t>
            </a:r>
            <a:r>
              <a:rPr lang="en-US" dirty="0"/>
              <a:t> </a:t>
            </a:r>
          </a:p>
          <a:p>
            <a:pPr algn="l"/>
            <a:r>
              <a:rPr lang="en-US" dirty="0"/>
              <a:t>[2]: </a:t>
            </a:r>
            <a:r>
              <a:rPr lang="en-US" dirty="0" err="1"/>
              <a:t>Rpub</a:t>
            </a:r>
            <a:r>
              <a:rPr lang="en-US" dirty="0"/>
              <a:t>: </a:t>
            </a:r>
            <a:r>
              <a:rPr lang="en-US" dirty="0">
                <a:hlinkClick r:id="rId3"/>
              </a:rPr>
              <a:t>https://rpubs.com/kohyarp/1163803</a:t>
            </a:r>
            <a:r>
              <a:rPr lang="en-US" dirty="0"/>
              <a:t> </a:t>
            </a:r>
          </a:p>
          <a:p>
            <a:pPr algn="l"/>
            <a:r>
              <a:rPr lang="en-US" dirty="0"/>
              <a:t>[3]:</a:t>
            </a:r>
            <a:r>
              <a:rPr lang="en-US" dirty="0">
                <a:hlinkClick r:id="rId4"/>
              </a:rPr>
              <a:t>https://electionlab.mit.edu/articles/voter-confidence-and-electoral-participation</a:t>
            </a:r>
            <a:endParaRPr lang="en-US" dirty="0"/>
          </a:p>
          <a:p>
            <a:pPr algn="l"/>
            <a:r>
              <a:rPr lang="en-US" dirty="0"/>
              <a:t>[4]: </a:t>
            </a:r>
            <a:r>
              <a:rPr lang="en-US" dirty="0">
                <a:hlinkClick r:id="rId5"/>
              </a:rPr>
              <a:t>https://time.com/6223871/midterms-voting-turnout-results/</a:t>
            </a:r>
            <a:endParaRPr lang="en-US" dirty="0"/>
          </a:p>
          <a:p>
            <a:pPr algn="l"/>
            <a:r>
              <a:rPr lang="en-US" dirty="0"/>
              <a:t>[5]:</a:t>
            </a:r>
            <a:r>
              <a:rPr lang="en-US" dirty="0">
                <a:hlinkClick r:id="rId6"/>
              </a:rPr>
              <a:t>https://escholarship.org/content/qt83s3p2t2/qt83s3p2t2_noSplash_5f3d629c82c3feb4af00babba1b97e8d.pdf</a:t>
            </a:r>
            <a:endParaRPr lang="en-US" dirty="0"/>
          </a:p>
          <a:p>
            <a:pPr algn="l"/>
            <a:r>
              <a:rPr lang="it-IT" dirty="0"/>
              <a:t>[6]: Ballotpedia’s Super Tuesdayprimaries(</a:t>
            </a:r>
            <a:r>
              <a:rPr lang="it-IT" dirty="0">
                <a:hlinkClick r:id="rId7"/>
              </a:rPr>
              <a:t>https://ballotpedia.org/Super_Tuesday_primaries,_2024</a:t>
            </a:r>
            <a:r>
              <a:rPr lang="it-IT" dirty="0"/>
              <a:t>)</a:t>
            </a:r>
          </a:p>
          <a:p>
            <a:pPr algn="l"/>
            <a:r>
              <a:rPr lang="it-IT" dirty="0"/>
              <a:t>[7]: worldpopulationreview(</a:t>
            </a:r>
            <a:r>
              <a:rPr lang="it-IT" dirty="0">
                <a:hlinkClick r:id="rId8"/>
              </a:rPr>
              <a:t>https://worldpopulationreview.com/state-rankings/registered-voters-by-state</a:t>
            </a:r>
            <a:r>
              <a:rPr lang="it-IT" dirty="0"/>
              <a:t>).</a:t>
            </a:r>
          </a:p>
          <a:p>
            <a:pPr algn="l"/>
            <a:r>
              <a:rPr lang="en-US" dirty="0"/>
              <a:t>[8]: </a:t>
            </a:r>
            <a:r>
              <a:rPr lang="en-US" dirty="0">
                <a:hlinkClick r:id="rId9"/>
              </a:rPr>
              <a:t>https://www.census.gov/newsroom/press-releases/2022/2020-presidential-election-voting-report.html</a:t>
            </a:r>
            <a:endParaRPr lang="en-US" dirty="0"/>
          </a:p>
          <a:p>
            <a:pPr algn="l"/>
            <a:r>
              <a:rPr lang="en-US" dirty="0"/>
              <a:t>[9]: </a:t>
            </a:r>
            <a:r>
              <a:rPr lang="en-US" dirty="0">
                <a:hlinkClick r:id="rId10"/>
              </a:rPr>
              <a:t>https://www.pewresearch.org/politics/2019/03/14/political-independents-who-they-are-what-they-think/</a:t>
            </a:r>
            <a:endParaRPr lang="en-US" dirty="0"/>
          </a:p>
          <a:p>
            <a:pPr algn="l"/>
            <a:endParaRPr lang="en-US" dirty="0"/>
          </a:p>
          <a:p>
            <a:endParaRPr lang="en-US" dirty="0"/>
          </a:p>
        </p:txBody>
      </p:sp>
      <p:sp>
        <p:nvSpPr>
          <p:cNvPr id="7" name="Slide Number Placeholder 6">
            <a:extLst>
              <a:ext uri="{FF2B5EF4-FFF2-40B4-BE49-F238E27FC236}">
                <a16:creationId xmlns:a16="http://schemas.microsoft.com/office/drawing/2014/main" id="{A5345595-7711-37F9-2A10-685B9B50289F}"/>
              </a:ext>
            </a:extLst>
          </p:cNvPr>
          <p:cNvSpPr>
            <a:spLocks noGrp="1"/>
          </p:cNvSpPr>
          <p:nvPr>
            <p:ph type="sldNum" sz="quarter" idx="12"/>
          </p:nvPr>
        </p:nvSpPr>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3010985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5201920" cy="2850181"/>
          </a:xfrm>
        </p:spPr>
        <p:txBody>
          <a:bodyPr>
            <a:noAutofit/>
          </a:bodyPr>
          <a:lstStyle/>
          <a:p>
            <a:r>
              <a:rPr lang="en-US" b="1" dirty="0"/>
              <a:t>Team:</a:t>
            </a:r>
          </a:p>
          <a:p>
            <a:r>
              <a:rPr lang="en-US" sz="1800" dirty="0"/>
              <a:t>Anthony C., James N, Koohyar P., and Victor T.</a:t>
            </a:r>
            <a:r>
              <a:rPr lang="en-US" dirty="0"/>
              <a:t> </a:t>
            </a:r>
          </a:p>
          <a:p>
            <a:endParaRPr lang="en-US"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674013"/>
            <a:ext cx="2895600" cy="3269589"/>
          </a:xfrm>
        </p:spPr>
        <p:txBody>
          <a:bodyPr>
            <a:normAutofit fontScale="92500"/>
          </a:bodyPr>
          <a:lstStyle/>
          <a:p>
            <a:r>
              <a:rPr lang="en-US" sz="2000" b="1" dirty="0"/>
              <a:t>What and Why: </a:t>
            </a:r>
            <a:r>
              <a:rPr lang="en-US" sz="2000" dirty="0"/>
              <a:t>Why this topic and what are our goals</a:t>
            </a:r>
          </a:p>
          <a:p>
            <a:r>
              <a:rPr lang="en-US" sz="2000" b="1" dirty="0"/>
              <a:t>How: </a:t>
            </a:r>
            <a:r>
              <a:rPr lang="en-US" sz="2000" dirty="0"/>
              <a:t>Data gathering, transformation, analyses</a:t>
            </a:r>
          </a:p>
          <a:p>
            <a:r>
              <a:rPr lang="en-US" sz="2000" dirty="0"/>
              <a:t>What they say</a:t>
            </a:r>
          </a:p>
          <a:p>
            <a:r>
              <a:rPr lang="en-US" sz="2000" b="1" dirty="0"/>
              <a:t>Lesson learned </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The power of prediction &lt;- What and Why </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a:xfrm>
            <a:off x="838200" y="1879600"/>
            <a:ext cx="10515600" cy="4734559"/>
          </a:xfrm>
        </p:spPr>
        <p:txBody>
          <a:bodyPr>
            <a:normAutofit fontScale="92500" lnSpcReduction="10000"/>
          </a:bodyPr>
          <a:lstStyle/>
          <a:p>
            <a:pPr marL="342900" indent="-342900" algn="l">
              <a:buFont typeface="Arial" panose="020B0604020202020204" pitchFamily="34" charset="0"/>
              <a:buChar char="•"/>
            </a:pPr>
            <a:r>
              <a:rPr lang="en-US" sz="1700" b="1" dirty="0"/>
              <a:t>What</a:t>
            </a:r>
            <a:r>
              <a:rPr lang="en-US" sz="1600" dirty="0"/>
              <a:t> </a:t>
            </a:r>
          </a:p>
          <a:p>
            <a:pPr marL="1028700" lvl="1" indent="-342900">
              <a:buFont typeface="Wingdings" panose="05000000000000000000" pitchFamily="2" charset="2"/>
              <a:buChar char="Ø"/>
            </a:pPr>
            <a:r>
              <a:rPr lang="en-US" sz="1600" dirty="0"/>
              <a:t>Variety of data for cross-checking: Super Tuesday matters for the outcome of the election and rich data is available </a:t>
            </a:r>
          </a:p>
          <a:p>
            <a:pPr marL="1028700" lvl="1" indent="-342900">
              <a:buFont typeface="Wingdings" panose="05000000000000000000" pitchFamily="2" charset="2"/>
              <a:buChar char="Ø"/>
            </a:pPr>
            <a:r>
              <a:rPr lang="en-US" sz="1600" dirty="0"/>
              <a:t>Voter Insight: It reflects the voter behavior and campaign effectiveness  </a:t>
            </a:r>
          </a:p>
          <a:p>
            <a:pPr marL="1028700" lvl="1" indent="-342900">
              <a:buFont typeface="Wingdings" panose="05000000000000000000" pitchFamily="2" charset="2"/>
              <a:buChar char="Ø"/>
            </a:pPr>
            <a:r>
              <a:rPr lang="en-US" sz="1600" dirty="0"/>
              <a:t>Pattern discovery: Uncover patterns that reveal the electorate’s pulse and the resonating impact of political messaging.</a:t>
            </a:r>
          </a:p>
          <a:p>
            <a:pPr marL="1028700" lvl="1" indent="-342900">
              <a:buFont typeface="Wingdings" panose="05000000000000000000" pitchFamily="2" charset="2"/>
              <a:buChar char="Ø"/>
            </a:pPr>
            <a:endParaRPr lang="en-US" sz="500" dirty="0"/>
          </a:p>
          <a:p>
            <a:pPr marL="342900" indent="-342900" algn="l">
              <a:lnSpc>
                <a:spcPct val="100000"/>
              </a:lnSpc>
              <a:buFont typeface="Arial" panose="020B0604020202020204" pitchFamily="34" charset="0"/>
              <a:buChar char="•"/>
            </a:pPr>
            <a:r>
              <a:rPr lang="en-US" sz="1700" b="1" dirty="0"/>
              <a:t>Why:</a:t>
            </a:r>
          </a:p>
          <a:p>
            <a:pPr marL="1028700" lvl="1" indent="-342900">
              <a:buFont typeface="Wingdings" panose="05000000000000000000" pitchFamily="2" charset="2"/>
              <a:buChar char="Ø"/>
            </a:pPr>
            <a:r>
              <a:rPr lang="en-US" sz="1600" dirty="0"/>
              <a:t>Voter Turnout: a window to voter’s behaviors</a:t>
            </a:r>
          </a:p>
          <a:p>
            <a:pPr marL="1028700" lvl="1" indent="-342900">
              <a:buFont typeface="Wingdings" panose="05000000000000000000" pitchFamily="2" charset="2"/>
              <a:buChar char="Ø"/>
            </a:pPr>
            <a:r>
              <a:rPr lang="en-US" sz="1600" dirty="0"/>
              <a:t>Demographics and how people vote, what resonates with voters, and patterns matter</a:t>
            </a:r>
          </a:p>
          <a:p>
            <a:pPr marL="1028700" lvl="1" indent="-342900">
              <a:buFont typeface="Wingdings" panose="05000000000000000000" pitchFamily="2" charset="2"/>
              <a:buChar char="Ø"/>
            </a:pPr>
            <a:r>
              <a:rPr lang="en-US" sz="1600" dirty="0"/>
              <a:t>Data could be used for predictive model (Future work) </a:t>
            </a:r>
          </a:p>
          <a:p>
            <a:pPr lvl="1" indent="0">
              <a:buNone/>
            </a:pPr>
            <a:endParaRPr lang="en-US" sz="500" dirty="0"/>
          </a:p>
          <a:p>
            <a:pPr marL="342900" indent="-342900" algn="l">
              <a:buFont typeface="Arial" panose="020B0604020202020204" pitchFamily="34" charset="0"/>
              <a:buChar char="•"/>
            </a:pPr>
            <a:r>
              <a:rPr lang="en-US" sz="1700" b="1" dirty="0"/>
              <a:t>Our Goals and Hypothesis (for further investigation):</a:t>
            </a:r>
          </a:p>
          <a:p>
            <a:pPr marL="1028700" lvl="1" indent="-342900">
              <a:buFont typeface="Wingdings" panose="05000000000000000000" pitchFamily="2" charset="2"/>
              <a:buChar char="Ø"/>
            </a:pPr>
            <a:r>
              <a:rPr lang="en-US" sz="1600" dirty="0"/>
              <a:t>Data Management: Streamline the collection, cleaning, and organization of data; </a:t>
            </a:r>
          </a:p>
          <a:p>
            <a:pPr marL="1028700" lvl="1" indent="-342900">
              <a:buFont typeface="Wingdings" panose="05000000000000000000" pitchFamily="2" charset="2"/>
              <a:buChar char="Ø"/>
            </a:pPr>
            <a:r>
              <a:rPr lang="en-US" sz="1600" dirty="0"/>
              <a:t>Insightful Reporting: Generate detailed statistical summaries and visualizations; </a:t>
            </a:r>
          </a:p>
          <a:p>
            <a:pPr marL="1028700" lvl="1" indent="-342900">
              <a:buFont typeface="Wingdings" panose="05000000000000000000" pitchFamily="2" charset="2"/>
              <a:buChar char="Ø"/>
            </a:pPr>
            <a:r>
              <a:rPr lang="en-US" sz="1600" dirty="0"/>
              <a:t>Strategy Assessment: campaign effectiveness by analyzing voter turnout data. </a:t>
            </a:r>
          </a:p>
          <a:p>
            <a:pPr marL="1028700" lvl="1" indent="-342900">
              <a:buFont typeface="Wingdings" panose="05000000000000000000" pitchFamily="2" charset="2"/>
              <a:buChar char="Ø"/>
            </a:pPr>
            <a:r>
              <a:rPr lang="en-US" sz="1600" dirty="0"/>
              <a:t>Present summary statistics, and present useful graphs that eventually can be used for a predictive model</a:t>
            </a:r>
          </a:p>
          <a:p>
            <a:pPr marL="1028700" lvl="1" indent="-342900">
              <a:buFont typeface="Wingdings" panose="05000000000000000000" pitchFamily="2" charset="2"/>
              <a:buChar char="Ø"/>
            </a:pPr>
            <a:r>
              <a:rPr lang="en-US" sz="1600" dirty="0"/>
              <a:t>Hypothesis to explore:  Hypothesis 1: The issue of abortion does not critically sway the election results; Hypothesis 2: For independent voters, the presidential candidate’s age is secondary to their position on abortion. </a:t>
            </a:r>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290640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C56F9-ECDB-3520-70D5-0976EA078E30}"/>
              </a:ext>
            </a:extLst>
          </p:cNvPr>
          <p:cNvSpPr>
            <a:spLocks noGrp="1"/>
          </p:cNvSpPr>
          <p:nvPr>
            <p:ph type="title"/>
          </p:nvPr>
        </p:nvSpPr>
        <p:spPr>
          <a:xfrm>
            <a:off x="838200" y="353550"/>
            <a:ext cx="10515600" cy="718701"/>
          </a:xfrm>
        </p:spPr>
        <p:txBody>
          <a:bodyPr/>
          <a:lstStyle/>
          <a:p>
            <a:r>
              <a:rPr lang="en-US" dirty="0"/>
              <a:t>What others do? </a:t>
            </a:r>
          </a:p>
        </p:txBody>
      </p:sp>
      <p:sp>
        <p:nvSpPr>
          <p:cNvPr id="3" name="Table Placeholder 2">
            <a:extLst>
              <a:ext uri="{FF2B5EF4-FFF2-40B4-BE49-F238E27FC236}">
                <a16:creationId xmlns:a16="http://schemas.microsoft.com/office/drawing/2014/main" id="{0ACD5AC4-A27E-A16B-5DB9-484FD8053F6B}"/>
              </a:ext>
            </a:extLst>
          </p:cNvPr>
          <p:cNvSpPr>
            <a:spLocks noGrp="1"/>
          </p:cNvSpPr>
          <p:nvPr>
            <p:ph type="tbl" sz="quarter" idx="14"/>
          </p:nvPr>
        </p:nvSpPr>
        <p:spPr/>
        <p:txBody>
          <a:bodyPr/>
          <a:lstStyle/>
          <a:p>
            <a:endParaRPr lang="en-US"/>
          </a:p>
        </p:txBody>
      </p:sp>
      <p:sp>
        <p:nvSpPr>
          <p:cNvPr id="4" name="Slide Number Placeholder 3">
            <a:extLst>
              <a:ext uri="{FF2B5EF4-FFF2-40B4-BE49-F238E27FC236}">
                <a16:creationId xmlns:a16="http://schemas.microsoft.com/office/drawing/2014/main" id="{E700175D-A90B-B463-8459-0350D19CAFD7}"/>
              </a:ext>
            </a:extLst>
          </p:cNvPr>
          <p:cNvSpPr>
            <a:spLocks noGrp="1"/>
          </p:cNvSpPr>
          <p:nvPr>
            <p:ph type="sldNum" sz="quarter" idx="12"/>
          </p:nvPr>
        </p:nvSpPr>
        <p:spPr/>
        <p:txBody>
          <a:bodyPr/>
          <a:lstStyle/>
          <a:p>
            <a:fld id="{A49DFD55-3C28-40EF-9E31-A92D2E4017FF}" type="slidenum">
              <a:rPr lang="en-US" smtClean="0"/>
              <a:pPr/>
              <a:t>4</a:t>
            </a:fld>
            <a:endParaRPr lang="en-US" dirty="0"/>
          </a:p>
        </p:txBody>
      </p:sp>
      <p:pic>
        <p:nvPicPr>
          <p:cNvPr id="1026" name="Picture 2" descr=" ">
            <a:extLst>
              <a:ext uri="{FF2B5EF4-FFF2-40B4-BE49-F238E27FC236}">
                <a16:creationId xmlns:a16="http://schemas.microsoft.com/office/drawing/2014/main" id="{781C6A80-8DF2-7FCA-8E16-42DEA9A55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20" y="1112757"/>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 ">
            <a:extLst>
              <a:ext uri="{FF2B5EF4-FFF2-40B4-BE49-F238E27FC236}">
                <a16:creationId xmlns:a16="http://schemas.microsoft.com/office/drawing/2014/main" id="{4796FCE8-77C8-9BAA-6165-EF7466B2E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112757"/>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 ">
            <a:extLst>
              <a:ext uri="{FF2B5EF4-FFF2-40B4-BE49-F238E27FC236}">
                <a16:creationId xmlns:a16="http://schemas.microsoft.com/office/drawing/2014/main" id="{56D3143D-85CD-0177-2041-24FB5F7516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2640" y="1112757"/>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 ">
            <a:extLst>
              <a:ext uri="{FF2B5EF4-FFF2-40B4-BE49-F238E27FC236}">
                <a16:creationId xmlns:a16="http://schemas.microsoft.com/office/drawing/2014/main" id="{1A6EC3BE-0192-7E56-04C2-37DD5DF683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520" y="2721995"/>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 ">
            <a:extLst>
              <a:ext uri="{FF2B5EF4-FFF2-40B4-BE49-F238E27FC236}">
                <a16:creationId xmlns:a16="http://schemas.microsoft.com/office/drawing/2014/main" id="{3DF77533-AE41-6AC3-C5B9-CCA167BDDB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2721995"/>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 ">
            <a:extLst>
              <a:ext uri="{FF2B5EF4-FFF2-40B4-BE49-F238E27FC236}">
                <a16:creationId xmlns:a16="http://schemas.microsoft.com/office/drawing/2014/main" id="{7FD91A25-3CC5-7C14-A55B-1FCFC61E01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2640" y="2758045"/>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41D0A36-545C-4FCE-EC7A-E8FE3D12E294}"/>
              </a:ext>
            </a:extLst>
          </p:cNvPr>
          <p:cNvPicPr>
            <a:picLocks noChangeAspect="1"/>
          </p:cNvPicPr>
          <p:nvPr/>
        </p:nvPicPr>
        <p:blipFill>
          <a:blip r:embed="rId9"/>
          <a:stretch>
            <a:fillRect/>
          </a:stretch>
        </p:blipFill>
        <p:spPr>
          <a:xfrm>
            <a:off x="290484" y="4751405"/>
            <a:ext cx="4538691" cy="1970069"/>
          </a:xfrm>
          <a:prstGeom prst="rect">
            <a:avLst/>
          </a:prstGeom>
        </p:spPr>
      </p:pic>
      <p:pic>
        <p:nvPicPr>
          <p:cNvPr id="8" name="Picture 7">
            <a:extLst>
              <a:ext uri="{FF2B5EF4-FFF2-40B4-BE49-F238E27FC236}">
                <a16:creationId xmlns:a16="http://schemas.microsoft.com/office/drawing/2014/main" id="{7D439FBD-046D-E783-9A14-F73BB6969526}"/>
              </a:ext>
            </a:extLst>
          </p:cNvPr>
          <p:cNvPicPr>
            <a:picLocks noChangeAspect="1"/>
          </p:cNvPicPr>
          <p:nvPr/>
        </p:nvPicPr>
        <p:blipFill>
          <a:blip r:embed="rId10"/>
          <a:stretch>
            <a:fillRect/>
          </a:stretch>
        </p:blipFill>
        <p:spPr>
          <a:xfrm>
            <a:off x="9467849" y="4606435"/>
            <a:ext cx="2185219" cy="2217260"/>
          </a:xfrm>
          <a:prstGeom prst="rect">
            <a:avLst/>
          </a:prstGeom>
        </p:spPr>
      </p:pic>
    </p:spTree>
    <p:extLst>
      <p:ext uri="{BB962C8B-B14F-4D97-AF65-F5344CB8AC3E}">
        <p14:creationId xmlns:p14="http://schemas.microsoft.com/office/powerpoint/2010/main" val="1137487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How: How we gather the data</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p:txBody>
          <a:bodyPr>
            <a:normAutofit lnSpcReduction="10000"/>
          </a:bodyPr>
          <a:lstStyle/>
          <a:p>
            <a:pPr marL="342900" indent="-342900" algn="l">
              <a:buFont typeface="Arial" panose="020B0604020202020204" pitchFamily="34" charset="0"/>
              <a:buChar char="•"/>
            </a:pPr>
            <a:r>
              <a:rPr lang="en-US" dirty="0"/>
              <a:t>Ballotpedia.org had the actual number of votes cast for each candidate in each state.  However, it was structured in tables and tabs, making it difficult to manage.</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World Population Review had the data we needed for state-level voter registration for all fifty (50) states.  This included number of registered voters and the percentage of voting age population.</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The Ballotpedia.org data was read into R, and imported into a table matrix using an identified node (‘.</a:t>
            </a:r>
            <a:r>
              <a:rPr lang="en-US" dirty="0" err="1"/>
              <a:t>portal.section</a:t>
            </a:r>
            <a:r>
              <a:rPr lang="en-US" dirty="0"/>
              <a:t>’) and table names given for each of the states.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The World Population Review data was available in CSV format.</a:t>
            </a:r>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2690556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What: What we did</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a:xfrm>
            <a:off x="838200" y="2111381"/>
            <a:ext cx="10515600" cy="4244968"/>
          </a:xfrm>
        </p:spPr>
        <p:txBody>
          <a:bodyPr>
            <a:normAutofit/>
          </a:bodyPr>
          <a:lstStyle/>
          <a:p>
            <a:pPr marL="342900" indent="-342900" algn="l">
              <a:buFont typeface="Arial" panose="020B0604020202020204" pitchFamily="34" charset="0"/>
              <a:buChar char="•"/>
            </a:pPr>
            <a:r>
              <a:rPr lang="en-US" sz="1800" dirty="0"/>
              <a:t>Made data available through GitHub for the R Markdown file.</a:t>
            </a:r>
          </a:p>
          <a:p>
            <a:pPr marL="342900" indent="-342900" algn="l">
              <a:buFont typeface="Arial" panose="020B0604020202020204" pitchFamily="34" charset="0"/>
              <a:buChar char="•"/>
            </a:pPr>
            <a:endParaRPr lang="en-US" sz="1800" dirty="0"/>
          </a:p>
          <a:p>
            <a:pPr marL="342900" indent="-342900" algn="l">
              <a:buFont typeface="Arial" panose="020B0604020202020204" pitchFamily="34" charset="0"/>
              <a:buChar char="•"/>
            </a:pPr>
            <a:r>
              <a:rPr lang="en-US" sz="1800" dirty="0"/>
              <a:t>Tidy and Transformed the Ballotpedia dataset.</a:t>
            </a:r>
          </a:p>
          <a:p>
            <a:pPr marL="342900" indent="-342900" algn="l">
              <a:buFont typeface="Arial" panose="020B0604020202020204" pitchFamily="34" charset="0"/>
              <a:buChar char="•"/>
            </a:pPr>
            <a:endParaRPr lang="en-US" sz="1800" dirty="0"/>
          </a:p>
          <a:p>
            <a:pPr marL="342900" indent="-342900" algn="l">
              <a:buFont typeface="Arial" panose="020B0604020202020204" pitchFamily="34" charset="0"/>
              <a:buChar char="•"/>
            </a:pPr>
            <a:r>
              <a:rPr lang="en-US" sz="1800" dirty="0"/>
              <a:t>Linked the Ballotpedia and World Population Review data sets.</a:t>
            </a:r>
          </a:p>
          <a:p>
            <a:pPr marL="342900" indent="-342900" algn="l">
              <a:buFont typeface="Arial" panose="020B0604020202020204" pitchFamily="34" charset="0"/>
              <a:buChar char="•"/>
            </a:pPr>
            <a:endParaRPr lang="en-US" sz="1800" dirty="0"/>
          </a:p>
          <a:p>
            <a:pPr marL="342900" indent="-342900" algn="l">
              <a:buFont typeface="Arial" panose="020B0604020202020204" pitchFamily="34" charset="0"/>
              <a:buChar char="•"/>
            </a:pPr>
            <a:r>
              <a:rPr lang="en-US" sz="1800" dirty="0"/>
              <a:t>Analyzed and Visualized the data.</a:t>
            </a:r>
          </a:p>
          <a:p>
            <a:pPr marL="342900" indent="-342900" algn="l">
              <a:buFont typeface="Arial" panose="020B0604020202020204" pitchFamily="34" charset="0"/>
              <a:buChar char="•"/>
            </a:pPr>
            <a:endParaRPr lang="en-US" sz="1800" dirty="0"/>
          </a:p>
          <a:p>
            <a:pPr marL="342900" indent="-342900" algn="l">
              <a:buFont typeface="Arial" panose="020B0604020202020204" pitchFamily="34" charset="0"/>
              <a:buChar char="•"/>
            </a:pPr>
            <a:r>
              <a:rPr lang="en-US" sz="1800" dirty="0"/>
              <a:t>Discussed some of our results. </a:t>
            </a:r>
          </a:p>
          <a:p>
            <a:pPr marL="342900" indent="-342900" algn="l">
              <a:buFont typeface="Arial" panose="020B0604020202020204" pitchFamily="34" charset="0"/>
              <a:buChar char="•"/>
            </a:pPr>
            <a:endParaRPr lang="en-US" sz="1800" dirty="0"/>
          </a:p>
          <a:p>
            <a:pPr marL="342900" indent="-342900" algn="l">
              <a:buFont typeface="Arial" panose="020B0604020202020204" pitchFamily="34" charset="0"/>
              <a:buChar char="•"/>
            </a:pPr>
            <a:r>
              <a:rPr lang="en-US" sz="1800" dirty="0"/>
              <a:t>Learned some lessons.</a:t>
            </a:r>
          </a:p>
          <a:p>
            <a:pPr marL="342900" indent="-342900" algn="l">
              <a:buFont typeface="Arial" panose="020B0604020202020204" pitchFamily="34" charset="0"/>
              <a:buChar char="•"/>
            </a:pPr>
            <a:endParaRPr lang="en-US" sz="1800" dirty="0"/>
          </a:p>
          <a:p>
            <a:pPr marL="342900" indent="-342900" algn="l">
              <a:buFont typeface="Arial" panose="020B0604020202020204" pitchFamily="34" charset="0"/>
              <a:buChar char="•"/>
            </a:pPr>
            <a:endParaRPr lang="en-US" sz="1800" dirty="0"/>
          </a:p>
          <a:p>
            <a:pPr marL="342900" indent="-342900" algn="l">
              <a:buFont typeface="Arial" panose="020B0604020202020204" pitchFamily="34" charset="0"/>
              <a:buChar char="•"/>
            </a:pPr>
            <a:endParaRPr lang="en-US" sz="1800"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602148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1F7C-9B2B-B678-98E8-74EB9D4543A1}"/>
              </a:ext>
            </a:extLst>
          </p:cNvPr>
          <p:cNvSpPr>
            <a:spLocks noGrp="1"/>
          </p:cNvSpPr>
          <p:nvPr>
            <p:ph type="title"/>
          </p:nvPr>
        </p:nvSpPr>
        <p:spPr/>
        <p:txBody>
          <a:bodyPr/>
          <a:lstStyle/>
          <a:p>
            <a:r>
              <a:rPr lang="en-US" dirty="0"/>
              <a:t>Observations and analyses </a:t>
            </a:r>
          </a:p>
        </p:txBody>
      </p:sp>
      <p:sp>
        <p:nvSpPr>
          <p:cNvPr id="3" name="Table Placeholder 2">
            <a:extLst>
              <a:ext uri="{FF2B5EF4-FFF2-40B4-BE49-F238E27FC236}">
                <a16:creationId xmlns:a16="http://schemas.microsoft.com/office/drawing/2014/main" id="{70B1AEF1-DAC0-416D-B13B-6685E011C7A7}"/>
              </a:ext>
            </a:extLst>
          </p:cNvPr>
          <p:cNvSpPr>
            <a:spLocks noGrp="1"/>
          </p:cNvSpPr>
          <p:nvPr>
            <p:ph type="tbl" sz="quarter" idx="14"/>
          </p:nvPr>
        </p:nvSpPr>
        <p:spPr>
          <a:xfrm>
            <a:off x="838200" y="2111381"/>
            <a:ext cx="6251706" cy="3570963"/>
          </a:xfrm>
        </p:spPr>
        <p:txBody>
          <a:bodyPr/>
          <a:lstStyle/>
          <a:p>
            <a:pPr marL="342900" indent="-342900" algn="l">
              <a:buFont typeface="Arial" panose="020B0604020202020204" pitchFamily="34" charset="0"/>
              <a:buChar char="•"/>
            </a:pPr>
            <a:r>
              <a:rPr lang="en-US" dirty="0"/>
              <a:t>Tabulated data: The largest proportion to grab is Nikki Haley’s, who can attract them, and how? What matters to them?</a:t>
            </a:r>
          </a:p>
          <a:p>
            <a:pPr marL="342900" indent="-342900" algn="l">
              <a:buFont typeface="Arial" panose="020B0604020202020204" pitchFamily="34" charset="0"/>
              <a:buChar char="•"/>
            </a:pPr>
            <a:r>
              <a:rPr lang="en-US" dirty="0"/>
              <a:t>Only in two states of Super Tuesday Democrats turnout were higher than Republicans, on the rest, Republicans were decisively more</a:t>
            </a:r>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40AA030-99F3-34F7-26B6-54598F73183D}"/>
              </a:ext>
            </a:extLst>
          </p:cNvPr>
          <p:cNvSpPr>
            <a:spLocks noGrp="1"/>
          </p:cNvSpPr>
          <p:nvPr>
            <p:ph type="sldNum" sz="quarter" idx="12"/>
          </p:nvPr>
        </p:nvSpPr>
        <p:spPr/>
        <p:txBody>
          <a:bodyPr/>
          <a:lstStyle/>
          <a:p>
            <a:fld id="{A49DFD55-3C28-40EF-9E31-A92D2E4017FF}" type="slidenum">
              <a:rPr lang="en-US" smtClean="0"/>
              <a:pPr/>
              <a:t>7</a:t>
            </a:fld>
            <a:endParaRPr lang="en-US" dirty="0"/>
          </a:p>
        </p:txBody>
      </p:sp>
      <p:grpSp>
        <p:nvGrpSpPr>
          <p:cNvPr id="21" name="Group 20">
            <a:extLst>
              <a:ext uri="{FF2B5EF4-FFF2-40B4-BE49-F238E27FC236}">
                <a16:creationId xmlns:a16="http://schemas.microsoft.com/office/drawing/2014/main" id="{8177F517-41B6-B4BF-96F8-44C5A40FCF08}"/>
              </a:ext>
            </a:extLst>
          </p:cNvPr>
          <p:cNvGrpSpPr/>
          <p:nvPr/>
        </p:nvGrpSpPr>
        <p:grpSpPr>
          <a:xfrm>
            <a:off x="7710916" y="1842655"/>
            <a:ext cx="4190140" cy="3356380"/>
            <a:chOff x="5237044" y="1016331"/>
            <a:chExt cx="4698987" cy="5210902"/>
          </a:xfrm>
        </p:grpSpPr>
        <p:pic>
          <p:nvPicPr>
            <p:cNvPr id="6" name="Picture 5">
              <a:extLst>
                <a:ext uri="{FF2B5EF4-FFF2-40B4-BE49-F238E27FC236}">
                  <a16:creationId xmlns:a16="http://schemas.microsoft.com/office/drawing/2014/main" id="{32181F52-2845-1D80-1540-BCBA67C8134D}"/>
                </a:ext>
              </a:extLst>
            </p:cNvPr>
            <p:cNvPicPr>
              <a:picLocks noChangeAspect="1"/>
            </p:cNvPicPr>
            <p:nvPr/>
          </p:nvPicPr>
          <p:blipFill rotWithShape="1">
            <a:blip r:embed="rId2">
              <a:clrChange>
                <a:clrFrom>
                  <a:srgbClr val="FFFFFF"/>
                </a:clrFrom>
                <a:clrTo>
                  <a:srgbClr val="FFFFFF">
                    <a:alpha val="0"/>
                  </a:srgbClr>
                </a:clrTo>
              </a:clrChange>
            </a:blip>
            <a:srcRect l="12682" r="4556"/>
            <a:stretch/>
          </p:blipFill>
          <p:spPr>
            <a:xfrm>
              <a:off x="5237044" y="1016331"/>
              <a:ext cx="4698987" cy="5210902"/>
            </a:xfrm>
            <a:prstGeom prst="rect">
              <a:avLst/>
            </a:prstGeom>
          </p:spPr>
        </p:pic>
        <p:sp>
          <p:nvSpPr>
            <p:cNvPr id="7" name="Rectangle 6">
              <a:extLst>
                <a:ext uri="{FF2B5EF4-FFF2-40B4-BE49-F238E27FC236}">
                  <a16:creationId xmlns:a16="http://schemas.microsoft.com/office/drawing/2014/main" id="{48B325FA-FC6D-2491-67E0-C7F56017F92A}"/>
                </a:ext>
              </a:extLst>
            </p:cNvPr>
            <p:cNvSpPr/>
            <p:nvPr/>
          </p:nvSpPr>
          <p:spPr>
            <a:xfrm>
              <a:off x="6802580" y="1399308"/>
              <a:ext cx="2733040" cy="18288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78D0CF9-C63E-9100-C7A4-461C303BFE69}"/>
                </a:ext>
              </a:extLst>
            </p:cNvPr>
            <p:cNvSpPr/>
            <p:nvPr/>
          </p:nvSpPr>
          <p:spPr>
            <a:xfrm>
              <a:off x="6837680" y="3017520"/>
              <a:ext cx="2733040" cy="182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1E1F41-90FA-51A6-F698-5824EE45D1CB}"/>
                </a:ext>
              </a:extLst>
            </p:cNvPr>
            <p:cNvSpPr/>
            <p:nvPr/>
          </p:nvSpPr>
          <p:spPr>
            <a:xfrm>
              <a:off x="6831216" y="3246552"/>
              <a:ext cx="2733040" cy="182880"/>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Curved 14">
              <a:extLst>
                <a:ext uri="{FF2B5EF4-FFF2-40B4-BE49-F238E27FC236}">
                  <a16:creationId xmlns:a16="http://schemas.microsoft.com/office/drawing/2014/main" id="{27F2E908-B62D-E715-2F76-1AC74DDA6F01}"/>
                </a:ext>
              </a:extLst>
            </p:cNvPr>
            <p:cNvCxnSpPr>
              <a:cxnSpLocks/>
              <a:stCxn id="9" idx="3"/>
              <a:endCxn id="8" idx="3"/>
            </p:cNvCxnSpPr>
            <p:nvPr/>
          </p:nvCxnSpPr>
          <p:spPr>
            <a:xfrm flipV="1">
              <a:off x="9564256" y="3108960"/>
              <a:ext cx="6464" cy="229032"/>
            </a:xfrm>
            <a:prstGeom prst="curvedConnector3">
              <a:avLst>
                <a:gd name="adj1" fmla="val 363651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29F52D9B-79F2-615B-6F37-0BD2E4E16F5C}"/>
                </a:ext>
              </a:extLst>
            </p:cNvPr>
            <p:cNvCxnSpPr>
              <a:cxnSpLocks/>
              <a:stCxn id="9" idx="3"/>
              <a:endCxn id="7" idx="3"/>
            </p:cNvCxnSpPr>
            <p:nvPr/>
          </p:nvCxnSpPr>
          <p:spPr>
            <a:xfrm flipH="1" flipV="1">
              <a:off x="9535620" y="1490748"/>
              <a:ext cx="28636" cy="1847244"/>
            </a:xfrm>
            <a:prstGeom prst="curvedConnector3">
              <a:avLst>
                <a:gd name="adj1" fmla="val -90173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FD053817-D31F-51A2-8252-7B962DB4C8E9}"/>
              </a:ext>
            </a:extLst>
          </p:cNvPr>
          <p:cNvGrpSpPr/>
          <p:nvPr/>
        </p:nvGrpSpPr>
        <p:grpSpPr>
          <a:xfrm>
            <a:off x="8073414" y="4464732"/>
            <a:ext cx="3474715" cy="1717707"/>
            <a:chOff x="3497678" y="4102595"/>
            <a:chExt cx="3788242" cy="2180596"/>
          </a:xfrm>
        </p:grpSpPr>
        <p:pic>
          <p:nvPicPr>
            <p:cNvPr id="25" name="Picture 24">
              <a:extLst>
                <a:ext uri="{FF2B5EF4-FFF2-40B4-BE49-F238E27FC236}">
                  <a16:creationId xmlns:a16="http://schemas.microsoft.com/office/drawing/2014/main" id="{F864A409-C059-4B1F-47BB-C2AE5774F8CE}"/>
                </a:ext>
              </a:extLst>
            </p:cNvPr>
            <p:cNvPicPr>
              <a:picLocks noChangeAspect="1"/>
            </p:cNvPicPr>
            <p:nvPr/>
          </p:nvPicPr>
          <p:blipFill>
            <a:blip r:embed="rId3"/>
            <a:srcRect/>
            <a:stretch/>
          </p:blipFill>
          <p:spPr>
            <a:xfrm>
              <a:off x="3497678" y="4102595"/>
              <a:ext cx="3783746" cy="2180596"/>
            </a:xfrm>
            <a:prstGeom prst="rect">
              <a:avLst/>
            </a:prstGeom>
          </p:spPr>
        </p:pic>
        <p:sp>
          <p:nvSpPr>
            <p:cNvPr id="26" name="Rectangle 25">
              <a:extLst>
                <a:ext uri="{FF2B5EF4-FFF2-40B4-BE49-F238E27FC236}">
                  <a16:creationId xmlns:a16="http://schemas.microsoft.com/office/drawing/2014/main" id="{162DA7FF-35F2-F190-C1E8-BAD2AD1B0106}"/>
                </a:ext>
              </a:extLst>
            </p:cNvPr>
            <p:cNvSpPr/>
            <p:nvPr/>
          </p:nvSpPr>
          <p:spPr>
            <a:xfrm>
              <a:off x="3597363" y="4571160"/>
              <a:ext cx="3688557" cy="14429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5CF647F-25A4-4974-93BE-8D8AB8FBAEED}"/>
                </a:ext>
              </a:extLst>
            </p:cNvPr>
            <p:cNvSpPr/>
            <p:nvPr/>
          </p:nvSpPr>
          <p:spPr>
            <a:xfrm>
              <a:off x="3597364" y="4981501"/>
              <a:ext cx="3688556" cy="14429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795C066A-E380-9AA8-714E-EAF7245BCC07}"/>
              </a:ext>
            </a:extLst>
          </p:cNvPr>
          <p:cNvSpPr txBox="1"/>
          <p:nvPr/>
        </p:nvSpPr>
        <p:spPr>
          <a:xfrm>
            <a:off x="11776718" y="2457889"/>
            <a:ext cx="541180" cy="923330"/>
          </a:xfrm>
          <a:prstGeom prst="rect">
            <a:avLst/>
          </a:prstGeom>
          <a:noFill/>
        </p:spPr>
        <p:txBody>
          <a:bodyPr wrap="square" rtlCol="0">
            <a:spAutoFit/>
          </a:bodyPr>
          <a:lstStyle/>
          <a:p>
            <a:r>
              <a:rPr lang="en-US" dirty="0">
                <a:solidFill>
                  <a:srgbClr val="FF0000"/>
                </a:solidFill>
              </a:rPr>
              <a:t>R</a:t>
            </a:r>
            <a:r>
              <a:rPr lang="en-US" dirty="0"/>
              <a:t> or </a:t>
            </a:r>
            <a:r>
              <a:rPr lang="en-US" dirty="0">
                <a:solidFill>
                  <a:srgbClr val="0070C0"/>
                </a:solidFill>
              </a:rPr>
              <a:t>B</a:t>
            </a:r>
            <a:r>
              <a:rPr lang="en-US" dirty="0"/>
              <a:t>?</a:t>
            </a:r>
          </a:p>
        </p:txBody>
      </p:sp>
    </p:spTree>
    <p:extLst>
      <p:ext uri="{BB962C8B-B14F-4D97-AF65-F5344CB8AC3E}">
        <p14:creationId xmlns:p14="http://schemas.microsoft.com/office/powerpoint/2010/main" val="296072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61F8-CA98-1CFA-8932-E175E65B8AE4}"/>
              </a:ext>
            </a:extLst>
          </p:cNvPr>
          <p:cNvSpPr>
            <a:spLocks noGrp="1"/>
          </p:cNvSpPr>
          <p:nvPr>
            <p:ph type="title"/>
          </p:nvPr>
        </p:nvSpPr>
        <p:spPr/>
        <p:txBody>
          <a:bodyPr/>
          <a:lstStyle/>
          <a:p>
            <a:r>
              <a:rPr lang="en-US" dirty="0"/>
              <a:t>What States may matter?</a:t>
            </a:r>
          </a:p>
        </p:txBody>
      </p:sp>
      <p:sp>
        <p:nvSpPr>
          <p:cNvPr id="3" name="Table Placeholder 2">
            <a:extLst>
              <a:ext uri="{FF2B5EF4-FFF2-40B4-BE49-F238E27FC236}">
                <a16:creationId xmlns:a16="http://schemas.microsoft.com/office/drawing/2014/main" id="{8C3B91AA-698A-2B31-6AD8-D7ADEA50C4D4}"/>
              </a:ext>
            </a:extLst>
          </p:cNvPr>
          <p:cNvSpPr>
            <a:spLocks noGrp="1"/>
          </p:cNvSpPr>
          <p:nvPr>
            <p:ph type="tbl" sz="quarter" idx="14"/>
          </p:nvPr>
        </p:nvSpPr>
        <p:spPr>
          <a:xfrm>
            <a:off x="838200" y="2111381"/>
            <a:ext cx="5608899" cy="3570963"/>
          </a:xfrm>
        </p:spPr>
        <p:txBody>
          <a:bodyPr/>
          <a:lstStyle/>
          <a:p>
            <a:pPr marL="342900" indent="-342900" algn="l">
              <a:buFont typeface="Arial" panose="020B0604020202020204" pitchFamily="34" charset="0"/>
              <a:buChar char="•"/>
            </a:pPr>
            <a:r>
              <a:rPr lang="en-US" dirty="0"/>
              <a:t>States that voter may matter: Vermont, Utah,  Massachusetts, (difference below 10%) </a:t>
            </a:r>
          </a:p>
          <a:p>
            <a:pPr marL="342900" indent="-342900" algn="l">
              <a:buFont typeface="Arial" panose="020B0604020202020204" pitchFamily="34" charset="0"/>
              <a:buChar char="•"/>
            </a:pPr>
            <a:r>
              <a:rPr lang="en-US" dirty="0"/>
              <a:t>Registered vs total, what kind of inference we can make? </a:t>
            </a:r>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33BB833F-D712-6614-7399-2A539C566FF3}"/>
              </a:ext>
            </a:extLst>
          </p:cNvPr>
          <p:cNvSpPr>
            <a:spLocks noGrp="1"/>
          </p:cNvSpPr>
          <p:nvPr>
            <p:ph type="sldNum" sz="quarter" idx="12"/>
          </p:nvPr>
        </p:nvSpPr>
        <p:spPr/>
        <p:txBody>
          <a:bodyPr/>
          <a:lstStyle/>
          <a:p>
            <a:fld id="{A49DFD55-3C28-40EF-9E31-A92D2E4017FF}" type="slidenum">
              <a:rPr lang="en-US" smtClean="0"/>
              <a:pPr/>
              <a:t>8</a:t>
            </a:fld>
            <a:endParaRPr lang="en-US" dirty="0"/>
          </a:p>
        </p:txBody>
      </p:sp>
      <p:pic>
        <p:nvPicPr>
          <p:cNvPr id="6" name="Picture 5">
            <a:extLst>
              <a:ext uri="{FF2B5EF4-FFF2-40B4-BE49-F238E27FC236}">
                <a16:creationId xmlns:a16="http://schemas.microsoft.com/office/drawing/2014/main" id="{0DD14142-FBB7-13BE-3B5C-0FD47EC83494}"/>
              </a:ext>
            </a:extLst>
          </p:cNvPr>
          <p:cNvPicPr>
            <a:picLocks noChangeAspect="1"/>
          </p:cNvPicPr>
          <p:nvPr/>
        </p:nvPicPr>
        <p:blipFill rotWithShape="1">
          <a:blip r:embed="rId3">
            <a:clrChange>
              <a:clrFrom>
                <a:srgbClr val="FFFFFF"/>
              </a:clrFrom>
              <a:clrTo>
                <a:srgbClr val="FFFFFF">
                  <a:alpha val="0"/>
                </a:srgbClr>
              </a:clrTo>
            </a:clrChange>
          </a:blip>
          <a:srcRect l="-237" r="2070"/>
          <a:stretch/>
        </p:blipFill>
        <p:spPr>
          <a:xfrm>
            <a:off x="6235941" y="2025029"/>
            <a:ext cx="5952785" cy="4331320"/>
          </a:xfrm>
          <a:prstGeom prst="rect">
            <a:avLst/>
          </a:prstGeom>
        </p:spPr>
      </p:pic>
      <p:pic>
        <p:nvPicPr>
          <p:cNvPr id="8" name="Picture 7">
            <a:extLst>
              <a:ext uri="{FF2B5EF4-FFF2-40B4-BE49-F238E27FC236}">
                <a16:creationId xmlns:a16="http://schemas.microsoft.com/office/drawing/2014/main" id="{3E03375B-83E7-D3CA-A6BF-00BE651AC549}"/>
              </a:ext>
            </a:extLst>
          </p:cNvPr>
          <p:cNvPicPr>
            <a:picLocks noChangeAspect="1"/>
          </p:cNvPicPr>
          <p:nvPr/>
        </p:nvPicPr>
        <p:blipFill>
          <a:blip r:embed="rId4">
            <a:clrChange>
              <a:clrFrom>
                <a:srgbClr val="FFFFFF"/>
              </a:clrFrom>
              <a:clrTo>
                <a:srgbClr val="FFFFFF">
                  <a:alpha val="0"/>
                </a:srgbClr>
              </a:clrTo>
            </a:clrChange>
          </a:blip>
          <a:srcRect/>
          <a:stretch/>
        </p:blipFill>
        <p:spPr>
          <a:xfrm>
            <a:off x="1694997" y="3388476"/>
            <a:ext cx="4626824" cy="3304875"/>
          </a:xfrm>
          <a:prstGeom prst="rect">
            <a:avLst/>
          </a:prstGeom>
        </p:spPr>
      </p:pic>
    </p:spTree>
    <p:extLst>
      <p:ext uri="{BB962C8B-B14F-4D97-AF65-F5344CB8AC3E}">
        <p14:creationId xmlns:p14="http://schemas.microsoft.com/office/powerpoint/2010/main" val="3136084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F2451-8379-F973-BB80-E95625BF32E1}"/>
              </a:ext>
            </a:extLst>
          </p:cNvPr>
          <p:cNvSpPr>
            <a:spLocks noGrp="1"/>
          </p:cNvSpPr>
          <p:nvPr>
            <p:ph type="title"/>
          </p:nvPr>
        </p:nvSpPr>
        <p:spPr/>
        <p:txBody>
          <a:bodyPr/>
          <a:lstStyle/>
          <a:p>
            <a:r>
              <a:rPr lang="en-US" dirty="0"/>
              <a:t>What Else?</a:t>
            </a:r>
          </a:p>
        </p:txBody>
      </p:sp>
      <p:sp>
        <p:nvSpPr>
          <p:cNvPr id="3" name="Table Placeholder 2">
            <a:extLst>
              <a:ext uri="{FF2B5EF4-FFF2-40B4-BE49-F238E27FC236}">
                <a16:creationId xmlns:a16="http://schemas.microsoft.com/office/drawing/2014/main" id="{4ACD5AC2-A8BE-5E4A-44C1-41BE1FBE7026}"/>
              </a:ext>
            </a:extLst>
          </p:cNvPr>
          <p:cNvSpPr>
            <a:spLocks noGrp="1"/>
          </p:cNvSpPr>
          <p:nvPr>
            <p:ph type="tbl" sz="quarter" idx="14"/>
          </p:nvPr>
        </p:nvSpPr>
        <p:spPr>
          <a:xfrm>
            <a:off x="838200" y="2111381"/>
            <a:ext cx="5111187" cy="3570963"/>
          </a:xfrm>
        </p:spPr>
        <p:txBody>
          <a:bodyPr/>
          <a:lstStyle/>
          <a:p>
            <a:pPr marL="342900" indent="-342900" algn="l">
              <a:buFont typeface="Arial" panose="020B0604020202020204" pitchFamily="34" charset="0"/>
              <a:buChar char="•"/>
            </a:pPr>
            <a:r>
              <a:rPr lang="en-US" dirty="0"/>
              <a:t>It shows that on average the democrat party performs better compared to when plotting individually.</a:t>
            </a:r>
          </a:p>
        </p:txBody>
      </p:sp>
      <p:sp>
        <p:nvSpPr>
          <p:cNvPr id="4" name="Slide Number Placeholder 3">
            <a:extLst>
              <a:ext uri="{FF2B5EF4-FFF2-40B4-BE49-F238E27FC236}">
                <a16:creationId xmlns:a16="http://schemas.microsoft.com/office/drawing/2014/main" id="{17697D33-DA0E-3BB0-77D7-09B87844CEED}"/>
              </a:ext>
            </a:extLst>
          </p:cNvPr>
          <p:cNvSpPr>
            <a:spLocks noGrp="1"/>
          </p:cNvSpPr>
          <p:nvPr>
            <p:ph type="sldNum" sz="quarter" idx="12"/>
          </p:nvPr>
        </p:nvSpPr>
        <p:spPr/>
        <p:txBody>
          <a:bodyPr/>
          <a:lstStyle/>
          <a:p>
            <a:fld id="{A49DFD55-3C28-40EF-9E31-A92D2E4017FF}" type="slidenum">
              <a:rPr lang="en-US" smtClean="0"/>
              <a:pPr/>
              <a:t>9</a:t>
            </a:fld>
            <a:endParaRPr lang="en-US" dirty="0"/>
          </a:p>
        </p:txBody>
      </p:sp>
      <p:pic>
        <p:nvPicPr>
          <p:cNvPr id="6" name="Picture 5">
            <a:extLst>
              <a:ext uri="{FF2B5EF4-FFF2-40B4-BE49-F238E27FC236}">
                <a16:creationId xmlns:a16="http://schemas.microsoft.com/office/drawing/2014/main" id="{9D4AAA3C-A67B-7207-1EA2-B2F394BF90A1}"/>
              </a:ext>
            </a:extLst>
          </p:cNvPr>
          <p:cNvPicPr>
            <a:picLocks noChangeAspect="1"/>
          </p:cNvPicPr>
          <p:nvPr/>
        </p:nvPicPr>
        <p:blipFill>
          <a:blip r:embed="rId2"/>
          <a:stretch>
            <a:fillRect/>
          </a:stretch>
        </p:blipFill>
        <p:spPr>
          <a:xfrm>
            <a:off x="6096000" y="1679113"/>
            <a:ext cx="5724139" cy="4059297"/>
          </a:xfrm>
          <a:prstGeom prst="rect">
            <a:avLst/>
          </a:prstGeom>
        </p:spPr>
      </p:pic>
      <p:sp>
        <p:nvSpPr>
          <p:cNvPr id="7" name="TextBox 6">
            <a:extLst>
              <a:ext uri="{FF2B5EF4-FFF2-40B4-BE49-F238E27FC236}">
                <a16:creationId xmlns:a16="http://schemas.microsoft.com/office/drawing/2014/main" id="{35C76E0F-8E89-808E-0F04-990946F7849D}"/>
              </a:ext>
            </a:extLst>
          </p:cNvPr>
          <p:cNvSpPr txBox="1"/>
          <p:nvPr/>
        </p:nvSpPr>
        <p:spPr>
          <a:xfrm>
            <a:off x="7548880" y="5682344"/>
            <a:ext cx="2997200" cy="646331"/>
          </a:xfrm>
          <a:prstGeom prst="rect">
            <a:avLst/>
          </a:prstGeom>
          <a:noFill/>
        </p:spPr>
        <p:txBody>
          <a:bodyPr wrap="square">
            <a:spAutoFit/>
          </a:bodyPr>
          <a:lstStyle/>
          <a:p>
            <a:pPr algn="ctr"/>
            <a:r>
              <a:rPr lang="en-US" dirty="0"/>
              <a:t>Accumulative plot of average voters by party</a:t>
            </a:r>
          </a:p>
        </p:txBody>
      </p:sp>
    </p:spTree>
    <p:extLst>
      <p:ext uri="{BB962C8B-B14F-4D97-AF65-F5344CB8AC3E}">
        <p14:creationId xmlns:p14="http://schemas.microsoft.com/office/powerpoint/2010/main" val="782541124"/>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BF691C-888B-4061-8A6F-D5CE84A0254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{64A78CFB-16A2-4661-9B5E-B4D4900A261B}tf67328976_win32</Template>
  <TotalTime>1110</TotalTime>
  <Words>1387</Words>
  <Application>Microsoft Office PowerPoint</Application>
  <PresentationFormat>Widescreen</PresentationFormat>
  <Paragraphs>123</Paragraphs>
  <Slides>14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SegoeUIVariable</vt:lpstr>
      <vt:lpstr>Symbol</vt:lpstr>
      <vt:lpstr>Tenorite</vt:lpstr>
      <vt:lpstr>Wingdings</vt:lpstr>
      <vt:lpstr>Custom</vt:lpstr>
      <vt:lpstr>2024 Election – super Tuesday outcomes  “story of an election: Super Tuesday version” For : DATA607 – Project 3 March 19, 2024</vt:lpstr>
      <vt:lpstr>AGENDA</vt:lpstr>
      <vt:lpstr>The power of prediction &lt;- What and Why </vt:lpstr>
      <vt:lpstr>What others do? </vt:lpstr>
      <vt:lpstr>How: How we gather the data</vt:lpstr>
      <vt:lpstr>What: What we did</vt:lpstr>
      <vt:lpstr>Observations and analyses </vt:lpstr>
      <vt:lpstr>What States may matter?</vt:lpstr>
      <vt:lpstr>What Else?</vt:lpstr>
      <vt:lpstr>Voter Turnout – What data says about enthusiasm?</vt:lpstr>
      <vt:lpstr>Results: What Can We infer based on Analyses?</vt:lpstr>
      <vt:lpstr>Lessons learned</vt:lpstr>
      <vt:lpstr>Sources &amp; 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Koohyar Pooladvand</dc:creator>
  <cp:lastModifiedBy>Koohyar Pooladvand</cp:lastModifiedBy>
  <cp:revision>4</cp:revision>
  <dcterms:created xsi:type="dcterms:W3CDTF">2024-03-11T12:01:17Z</dcterms:created>
  <dcterms:modified xsi:type="dcterms:W3CDTF">2024-03-20T03:20:41Z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